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804" y="47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ZW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199C8-A437-4DBB-ABFB-3212B93ABC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7AC79-A773-4F55-AA08-E9DEBA5213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A9C58-CAF1-49BE-BAA9-421C5168CD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6D5E5-F533-48B6-9A76-1084B243FF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79409-EDA8-40E3-8906-620FD699F8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B503E1-E5D0-40D9-8C7A-15F45ED0DA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CEF5E-B487-430B-AFE5-22C1FDD94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4ACCD-ADAE-401C-8311-CB06AD5FEF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FC63B-53A4-47D7-BA21-B593779941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76559-5754-4D95-A9CA-05AE053549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W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135F9-7E97-4C67-99D5-488E23FAF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BC3ED2CD-F986-4749-A33F-EE16B7A80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pPr eaLnBrk="1" hangingPunct="1"/>
            <a:r>
              <a:rPr lang="en-US" b="1" smtClean="0"/>
              <a:t>Section 3.5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Limits at Infinity; Horizontal Asymptotes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228600" y="2133600"/>
            <a:ext cx="6400800" cy="677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Let </a:t>
            </a:r>
            <a:r>
              <a:rPr lang="en-US" sz="2800" i="1"/>
              <a:t>f</a:t>
            </a:r>
            <a:r>
              <a:rPr lang="en-US" sz="2800"/>
              <a:t>  be a function defined on some interval (</a:t>
            </a:r>
            <a:r>
              <a:rPr lang="en-US" sz="2800" i="1"/>
              <a:t>a</a:t>
            </a:r>
            <a:r>
              <a:rPr lang="en-US" sz="2800"/>
              <a:t>, </a:t>
            </a:r>
            <a:r>
              <a:rPr lang="en-US" sz="2800">
                <a:cs typeface="Times New Roman" pitchFamily="18" charset="0"/>
              </a:rPr>
              <a:t>∞).  Then</a:t>
            </a:r>
          </a:p>
          <a:p>
            <a:pPr>
              <a:spcBef>
                <a:spcPct val="50000"/>
              </a:spcBef>
            </a:pPr>
            <a:endParaRPr lang="en-US" sz="280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800">
                <a:cs typeface="Times New Roman" pitchFamily="18" charset="0"/>
              </a:rPr>
              <a:t>means that the values of </a:t>
            </a:r>
            <a:r>
              <a:rPr lang="en-US" sz="2800" i="1">
                <a:cs typeface="Times New Roman" pitchFamily="18" charset="0"/>
              </a:rPr>
              <a:t>f</a:t>
            </a:r>
            <a:r>
              <a:rPr lang="en-US" sz="2800">
                <a:cs typeface="Times New Roman" pitchFamily="18" charset="0"/>
              </a:rPr>
              <a:t> (</a:t>
            </a:r>
            <a:r>
              <a:rPr lang="en-US" sz="2800" i="1">
                <a:cs typeface="Times New Roman" pitchFamily="18" charset="0"/>
              </a:rPr>
              <a:t>x</a:t>
            </a:r>
            <a:r>
              <a:rPr lang="en-US" sz="2800">
                <a:cs typeface="Times New Roman" pitchFamily="18" charset="0"/>
              </a:rPr>
              <a:t>) can be made arbitrarily close to </a:t>
            </a:r>
            <a:r>
              <a:rPr lang="en-US" sz="2800" i="1">
                <a:cs typeface="Times New Roman" pitchFamily="18" charset="0"/>
              </a:rPr>
              <a:t>L</a:t>
            </a:r>
            <a:r>
              <a:rPr lang="en-US" sz="2800">
                <a:cs typeface="Times New Roman" pitchFamily="18" charset="0"/>
              </a:rPr>
              <a:t> by taking </a:t>
            </a:r>
            <a:r>
              <a:rPr lang="en-US" sz="2800" i="1">
                <a:cs typeface="Times New Roman" pitchFamily="18" charset="0"/>
              </a:rPr>
              <a:t>x</a:t>
            </a:r>
            <a:r>
              <a:rPr lang="en-US" sz="2800">
                <a:cs typeface="Times New Roman" pitchFamily="18" charset="0"/>
              </a:rPr>
              <a:t> sufficiently large.</a:t>
            </a:r>
          </a:p>
          <a:p>
            <a:pPr>
              <a:spcBef>
                <a:spcPct val="50000"/>
              </a:spcBef>
            </a:pPr>
            <a:endParaRPr lang="en-US" sz="2800">
              <a:cs typeface="Times New Roman" pitchFamily="18" charset="0"/>
            </a:endParaRPr>
          </a:p>
          <a:p>
            <a:r>
              <a:rPr lang="en-US" sz="2800"/>
              <a:t>Let </a:t>
            </a:r>
            <a:r>
              <a:rPr lang="en-US" sz="2800" i="1"/>
              <a:t>f</a:t>
            </a:r>
            <a:r>
              <a:rPr lang="en-US" sz="2800"/>
              <a:t>  be a function defined on some interval (</a:t>
            </a:r>
            <a:r>
              <a:rPr lang="en-US" sz="2800">
                <a:cs typeface="Times New Roman" pitchFamily="18" charset="0"/>
              </a:rPr>
              <a:t>−∞, </a:t>
            </a:r>
            <a:r>
              <a:rPr lang="en-US" sz="2800" i="1"/>
              <a:t>a</a:t>
            </a:r>
            <a:r>
              <a:rPr lang="en-US" sz="2800"/>
              <a:t>). Then</a:t>
            </a:r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means that the values of </a:t>
            </a:r>
            <a:r>
              <a:rPr lang="en-US" sz="2800" i="1"/>
              <a:t>f</a:t>
            </a:r>
            <a:r>
              <a:rPr lang="en-US" sz="2800"/>
              <a:t> (</a:t>
            </a:r>
            <a:r>
              <a:rPr lang="en-US" sz="2800" i="1"/>
              <a:t>x</a:t>
            </a:r>
            <a:r>
              <a:rPr lang="en-US" sz="2800"/>
              <a:t>) can be made arbitrarily close to </a:t>
            </a:r>
            <a:r>
              <a:rPr lang="en-US" sz="2800" i="1"/>
              <a:t>L</a:t>
            </a:r>
            <a:r>
              <a:rPr lang="en-US" sz="2800"/>
              <a:t> by taking </a:t>
            </a:r>
            <a:r>
              <a:rPr lang="en-US" sz="2800" i="1"/>
              <a:t>x</a:t>
            </a:r>
            <a:r>
              <a:rPr lang="en-US" sz="2800"/>
              <a:t> sufficiently small.</a:t>
            </a: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LIMIT AT INFINITY</a:t>
            </a:r>
          </a:p>
        </p:txBody>
      </p:sp>
      <p:graphicFrame>
        <p:nvGraphicFramePr>
          <p:cNvPr id="1026" name="Object 5"/>
          <p:cNvGraphicFramePr>
            <a:graphicFrameLocks noGrp="1" noChangeAspect="1"/>
          </p:cNvGraphicFramePr>
          <p:nvPr>
            <p:ph sz="half" idx="1"/>
          </p:nvPr>
        </p:nvGraphicFramePr>
        <p:xfrm>
          <a:off x="1676400" y="2971800"/>
          <a:ext cx="2895600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3" imgW="825500" imgH="292100" progId="Equation.3">
                  <p:embed/>
                </p:oleObj>
              </mc:Choice>
              <mc:Fallback>
                <p:oleObj name="Equation" r:id="rId3" imgW="825500" imgH="2921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971800"/>
                        <a:ext cx="2895600" cy="971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7"/>
          <p:cNvGraphicFramePr>
            <a:graphicFrameLocks noGrp="1" noChangeAspect="1"/>
          </p:cNvGraphicFramePr>
          <p:nvPr>
            <p:ph sz="half" idx="2"/>
          </p:nvPr>
        </p:nvGraphicFramePr>
        <p:xfrm>
          <a:off x="1600200" y="6705600"/>
          <a:ext cx="3200400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5" imgW="876300" imgH="292100" progId="Equation.3">
                  <p:embed/>
                </p:oleObj>
              </mc:Choice>
              <mc:Fallback>
                <p:oleObj name="Equation" r:id="rId5" imgW="876300" imgH="2921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6705600"/>
                        <a:ext cx="3200400" cy="947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Rot="1" noChangeAspect="1" noMove="1" noResize="1" noEditPoints="1" noAdjustHandles="1" noChangeArrowheads="1" noChangeShapeType="1" noTextEdit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blipFill rotWithShape="1">
            <a:blip r:embed="rId2" cstate="print"/>
            <a:stretch>
              <a:fillRect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en-ZW">
                <a:noFill/>
              </a:rPr>
              <a:t> </a:t>
            </a:r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1"/>
          </p:nvPr>
        </p:nvSpPr>
        <p:spPr>
          <a:xfrm>
            <a:off x="209550" y="1676400"/>
            <a:ext cx="2686050" cy="2819399"/>
          </a:xfrm>
          <a:blipFill rotWithShape="1">
            <a:blip r:embed="rId3" cstate="print"/>
            <a:stretch>
              <a:fillRect l="-5669" r="-3401" b="-13636"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en-ZW" dirty="0">
                <a:noFill/>
              </a:rPr>
              <a:t> </a:t>
            </a:r>
          </a:p>
        </p:txBody>
      </p:sp>
      <p:sp>
        <p:nvSpPr>
          <p:cNvPr id="5" name="Rectangle 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28600" y="4800600"/>
            <a:ext cx="3409950" cy="1572931"/>
          </a:xfrm>
          <a:prstGeom prst="rect">
            <a:avLst/>
          </a:prstGeom>
          <a:blipFill rotWithShape="1">
            <a:blip r:embed="rId4" cstate="print"/>
            <a:stretch>
              <a:fillRect l="-4651" b="-11240"/>
            </a:stretch>
          </a:blipFill>
        </p:spPr>
        <p:txBody>
          <a:bodyPr/>
          <a:lstStyle/>
          <a:p>
            <a:pPr>
              <a:defRPr/>
            </a:pPr>
            <a:r>
              <a:rPr lang="en-ZW">
                <a:noFill/>
              </a:rPr>
              <a:t> </a:t>
            </a:r>
          </a:p>
        </p:txBody>
      </p:sp>
      <p:sp>
        <p:nvSpPr>
          <p:cNvPr id="6" name="Rectangle 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09550" y="6366870"/>
            <a:ext cx="2228850" cy="1014317"/>
          </a:xfrm>
          <a:prstGeom prst="rect">
            <a:avLst/>
          </a:prstGeom>
          <a:blipFill rotWithShape="1">
            <a:blip r:embed="rId5" cstate="print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ZW">
                <a:noFill/>
              </a:rPr>
              <a:t> </a:t>
            </a: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3238" y="2209800"/>
            <a:ext cx="3490912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HORIZONTAL ASYMPTOTES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228600" y="2235200"/>
            <a:ext cx="63436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 line  </a:t>
            </a:r>
            <a:r>
              <a:rPr lang="en-US" i="1"/>
              <a:t>y</a:t>
            </a:r>
            <a:r>
              <a:rPr lang="en-US"/>
              <a:t> = </a:t>
            </a:r>
            <a:r>
              <a:rPr lang="en-US" i="1"/>
              <a:t>L</a:t>
            </a:r>
            <a:r>
              <a:rPr lang="en-US"/>
              <a:t>  is called a </a:t>
            </a:r>
            <a:r>
              <a:rPr lang="en-US" b="1" u="sng">
                <a:solidFill>
                  <a:srgbClr val="3333FF"/>
                </a:solidFill>
              </a:rPr>
              <a:t>horizontal asymptote</a:t>
            </a:r>
            <a:r>
              <a:rPr lang="en-US"/>
              <a:t> of the curve  </a:t>
            </a:r>
            <a:r>
              <a:rPr lang="en-US" i="1"/>
              <a:t>y</a:t>
            </a:r>
            <a:r>
              <a:rPr lang="en-US"/>
              <a:t> = </a:t>
            </a:r>
            <a:r>
              <a:rPr lang="en-US" i="1"/>
              <a:t>f</a:t>
            </a:r>
            <a:r>
              <a:rPr lang="en-US"/>
              <a:t> (</a:t>
            </a:r>
            <a:r>
              <a:rPr lang="en-US" i="1"/>
              <a:t>x</a:t>
            </a:r>
            <a:r>
              <a:rPr lang="en-US"/>
              <a:t>) if </a:t>
            </a:r>
            <a:r>
              <a:rPr lang="en-US">
                <a:solidFill>
                  <a:srgbClr val="FF0000"/>
                </a:solidFill>
              </a:rPr>
              <a:t>either</a:t>
            </a:r>
          </a:p>
        </p:txBody>
      </p:sp>
      <p:graphicFrame>
        <p:nvGraphicFramePr>
          <p:cNvPr id="2050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228600" y="4114800"/>
          <a:ext cx="6343650" cy="111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3" imgW="2044700" imgH="292100" progId="Equation.3">
                  <p:embed/>
                </p:oleObj>
              </mc:Choice>
              <mc:Fallback>
                <p:oleObj name="Equation" r:id="rId3" imgW="2044700" imgH="2921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4114800"/>
                        <a:ext cx="6343650" cy="1117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285750" y="2438400"/>
            <a:ext cx="628650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22288" indent="-522288">
              <a:spcBef>
                <a:spcPct val="50000"/>
              </a:spcBef>
              <a:buFontTx/>
              <a:buAutoNum type="arabicPeriod"/>
            </a:pPr>
            <a:r>
              <a:rPr lang="en-US"/>
              <a:t>If </a:t>
            </a:r>
            <a:r>
              <a:rPr lang="en-US" i="1"/>
              <a:t>r</a:t>
            </a:r>
            <a:r>
              <a:rPr lang="en-US"/>
              <a:t> &gt; 0 is a rational number, then</a:t>
            </a:r>
          </a:p>
          <a:p>
            <a:pPr marL="522288" indent="-522288">
              <a:spcBef>
                <a:spcPct val="50000"/>
              </a:spcBef>
              <a:buFontTx/>
              <a:buAutoNum type="arabicPeriod"/>
            </a:pPr>
            <a:endParaRPr lang="en-US"/>
          </a:p>
          <a:p>
            <a:pPr marL="522288" indent="-522288">
              <a:spcBef>
                <a:spcPct val="50000"/>
              </a:spcBef>
              <a:buFontTx/>
              <a:buAutoNum type="arabicPeriod"/>
            </a:pPr>
            <a:endParaRPr lang="en-US"/>
          </a:p>
          <a:p>
            <a:pPr marL="522288" indent="-522288">
              <a:spcBef>
                <a:spcPct val="50000"/>
              </a:spcBef>
              <a:buFontTx/>
              <a:buAutoNum type="arabicPeriod"/>
            </a:pPr>
            <a:r>
              <a:rPr lang="en-US"/>
              <a:t>If </a:t>
            </a:r>
            <a:r>
              <a:rPr lang="en-US" i="1"/>
              <a:t>r</a:t>
            </a:r>
            <a:r>
              <a:rPr lang="en-US"/>
              <a:t> &gt; 0 is a rational number such that </a:t>
            </a:r>
            <a:r>
              <a:rPr lang="en-US" i="1"/>
              <a:t>x</a:t>
            </a:r>
            <a:r>
              <a:rPr lang="en-US" i="1" baseline="30000"/>
              <a:t>r</a:t>
            </a:r>
            <a:r>
              <a:rPr lang="en-US"/>
              <a:t> is defined for all </a:t>
            </a:r>
            <a:r>
              <a:rPr lang="en-US" i="1"/>
              <a:t>x</a:t>
            </a:r>
            <a:r>
              <a:rPr lang="en-US"/>
              <a:t>, then</a:t>
            </a:r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THEOREM</a:t>
            </a:r>
          </a:p>
        </p:txBody>
      </p:sp>
      <p:graphicFrame>
        <p:nvGraphicFramePr>
          <p:cNvPr id="3074" name="Object 5"/>
          <p:cNvGraphicFramePr>
            <a:graphicFrameLocks noGrp="1" noChangeAspect="1"/>
          </p:cNvGraphicFramePr>
          <p:nvPr>
            <p:ph sz="half" idx="1"/>
          </p:nvPr>
        </p:nvGraphicFramePr>
        <p:xfrm>
          <a:off x="1219200" y="3149600"/>
          <a:ext cx="3429000" cy="148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quation" r:id="rId3" imgW="672808" imgH="393529" progId="Equation.3">
                  <p:embed/>
                </p:oleObj>
              </mc:Choice>
              <mc:Fallback>
                <p:oleObj name="Equation" r:id="rId3" imgW="672808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149600"/>
                        <a:ext cx="3429000" cy="148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7"/>
          <p:cNvGraphicFramePr>
            <a:graphicFrameLocks noGrp="1" noChangeAspect="1"/>
          </p:cNvGraphicFramePr>
          <p:nvPr>
            <p:ph sz="half" idx="2"/>
          </p:nvPr>
        </p:nvGraphicFramePr>
        <p:xfrm>
          <a:off x="1066800" y="6172200"/>
          <a:ext cx="3733800" cy="1414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Equation" r:id="rId5" imgW="736280" imgH="393529" progId="Equation.3">
                  <p:embed/>
                </p:oleObj>
              </mc:Choice>
              <mc:Fallback>
                <p:oleObj name="Equation" r:id="rId5" imgW="736280" imgH="393529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6172200"/>
                        <a:ext cx="3733800" cy="1414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Rot="1" noChangeAspect="1" noMove="1" noResize="1" noEditPoints="1" noAdjustHandles="1" noChangeArrowheads="1" noChangeShapeType="1" noTextEdit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blipFill rotWithShape="1">
            <a:blip r:embed="rId2" cstate="print"/>
            <a:stretch>
              <a:fillRect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en-ZW">
                <a:noFill/>
              </a:rPr>
              <a:t> </a:t>
            </a:r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1"/>
          </p:nvPr>
        </p:nvSpPr>
        <p:spPr>
          <a:xfrm>
            <a:off x="209550" y="1676401"/>
            <a:ext cx="2686050" cy="1143000"/>
          </a:xfrm>
          <a:blipFill rotWithShape="1">
            <a:blip r:embed="rId3" cstate="print"/>
            <a:stretch>
              <a:fillRect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en-ZW">
                <a:noFill/>
              </a:rPr>
              <a:t> </a:t>
            </a:r>
          </a:p>
        </p:txBody>
      </p:sp>
      <p:sp>
        <p:nvSpPr>
          <p:cNvPr id="5" name="Rectangle 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743075" y="4849047"/>
            <a:ext cx="4267200" cy="1799403"/>
          </a:xfrm>
          <a:prstGeom prst="rect">
            <a:avLst/>
          </a:prstGeom>
          <a:blipFill rotWithShape="1">
            <a:blip r:embed="rId4" cstate="print"/>
            <a:stretch>
              <a:fillRect l="-3714" b="-3378"/>
            </a:stretch>
          </a:blipFill>
        </p:spPr>
        <p:txBody>
          <a:bodyPr/>
          <a:lstStyle/>
          <a:p>
            <a:pPr>
              <a:defRPr/>
            </a:pPr>
            <a:r>
              <a:rPr lang="en-ZW">
                <a:noFill/>
              </a:rPr>
              <a:t> </a:t>
            </a:r>
          </a:p>
        </p:txBody>
      </p:sp>
      <p:sp>
        <p:nvSpPr>
          <p:cNvPr id="6" name="Rectangle 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09550" y="6629400"/>
            <a:ext cx="3067050" cy="1023806"/>
          </a:xfrm>
          <a:prstGeom prst="rect">
            <a:avLst/>
          </a:prstGeom>
          <a:blipFill rotWithShape="1">
            <a:blip r:embed="rId5" cstate="print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ZW">
                <a:noFill/>
              </a:rPr>
              <a:t> 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47650" y="2971800"/>
            <a:ext cx="3429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cs typeface="Times New Roman" pitchFamily="18" charset="0"/>
              </a:rPr>
              <a:t>As x gets very large, both 50 and 5 are insignificant.</a:t>
            </a:r>
            <a:endParaRPr lang="en-ZW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  <p:bldP spid="6" grpId="0" animBg="1"/>
      <p:bldP spid="4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150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Default Design</vt:lpstr>
      <vt:lpstr>Equation</vt:lpstr>
      <vt:lpstr>Section 3.5</vt:lpstr>
      <vt:lpstr>LIMIT AT INFINITY</vt:lpstr>
      <vt:lpstr> </vt:lpstr>
      <vt:lpstr>HORIZONTAL ASYMPTOTES</vt:lpstr>
      <vt:lpstr>THEOREM</vt:lpstr>
      <vt:lpstr> </vt:lpstr>
    </vt:vector>
  </TitlesOfParts>
  <Company>Gordon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Section 4.4</dc:title>
  <dc:creator>Allen Fuller</dc:creator>
  <cp:lastModifiedBy>Valued Acer Customer</cp:lastModifiedBy>
  <cp:revision>14</cp:revision>
  <dcterms:created xsi:type="dcterms:W3CDTF">2005-06-01T02:20:39Z</dcterms:created>
  <dcterms:modified xsi:type="dcterms:W3CDTF">2010-12-02T03:44:03Z</dcterms:modified>
</cp:coreProperties>
</file>